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7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illerBanner Black" panose="02000504090000020003" pitchFamily="2" charset="77"/>
      <p:bold r:id="rId10"/>
    </p:embeddedFont>
    <p:embeddedFont>
      <p:font typeface="Proxima Nova" panose="02000506030000020004" pitchFamily="2" charset="0"/>
      <p:regular r:id="rId11"/>
      <p:bold r:id="rId12"/>
      <p:italic r:id="rId13"/>
      <p:bold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egoe UI Semibold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92D"/>
    <a:srgbClr val="6B6B6B"/>
    <a:srgbClr val="0D0D0D"/>
    <a:srgbClr val="FBFBFB"/>
    <a:srgbClr val="E1F1F4"/>
    <a:srgbClr val="8DC63F"/>
    <a:srgbClr val="FBE2A3"/>
    <a:srgbClr val="ED1C24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54" autoAdjust="0"/>
    <p:restoredTop sz="90319" autoAdjust="0"/>
  </p:normalViewPr>
  <p:slideViewPr>
    <p:cSldViewPr snapToGrid="0" showGuides="1">
      <p:cViewPr varScale="1">
        <p:scale>
          <a:sx n="27" d="100"/>
          <a:sy n="27" d="100"/>
        </p:scale>
        <p:origin x="1688" y="264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viewProps" Target="viewProp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presProps" Target="pres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AB948F-58A5-41D8-ACAA-EB44EAF54761}"/>
              </a:ext>
            </a:extLst>
          </p:cNvPr>
          <p:cNvSpPr/>
          <p:nvPr/>
        </p:nvSpPr>
        <p:spPr>
          <a:xfrm>
            <a:off x="14589950" y="10115550"/>
            <a:ext cx="34787650" cy="22802850"/>
          </a:xfrm>
          <a:prstGeom prst="rect">
            <a:avLst/>
          </a:prstGeom>
          <a:solidFill>
            <a:srgbClr val="E1F1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5979C24-0DBA-47BF-90FE-D8C22C7EC241}"/>
              </a:ext>
            </a:extLst>
          </p:cNvPr>
          <p:cNvSpPr/>
          <p:nvPr/>
        </p:nvSpPr>
        <p:spPr>
          <a:xfrm rot="10800000">
            <a:off x="14579405" y="0"/>
            <a:ext cx="34736157" cy="11020926"/>
          </a:xfrm>
          <a:prstGeom prst="round2SameRect">
            <a:avLst>
              <a:gd name="adj1" fmla="val 8041"/>
              <a:gd name="adj2" fmla="val 0"/>
            </a:avLst>
          </a:prstGeom>
          <a:solidFill>
            <a:srgbClr val="3109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DD14E-C199-4760-AEC8-5A122DC933FE}"/>
              </a:ext>
            </a:extLst>
          </p:cNvPr>
          <p:cNvSpPr txBox="1"/>
          <p:nvPr/>
        </p:nvSpPr>
        <p:spPr>
          <a:xfrm>
            <a:off x="23307911" y="447145"/>
            <a:ext cx="25811018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>
                <a:solidFill>
                  <a:srgbClr val="92D050"/>
                </a:solidFill>
                <a:latin typeface="MillerBanner Black" panose="02000504090000020003" pitchFamily="50" charset="0"/>
              </a:rPr>
              <a:t>Estimating</a:t>
            </a:r>
            <a:r>
              <a:rPr lang="en-US" sz="16000" dirty="0">
                <a:solidFill>
                  <a:schemeClr val="bg1"/>
                </a:solidFill>
                <a:latin typeface="MillerBanner Black" panose="02000504090000020003" pitchFamily="50" charset="0"/>
              </a:rPr>
              <a:t> the </a:t>
            </a:r>
            <a:r>
              <a:rPr lang="en-US" sz="16000" dirty="0">
                <a:solidFill>
                  <a:srgbClr val="92D050"/>
                </a:solidFill>
                <a:latin typeface="MillerBanner Black" panose="02000504090000020003" pitchFamily="50" charset="0"/>
              </a:rPr>
              <a:t>Capacity </a:t>
            </a:r>
            <a:r>
              <a:rPr lang="en-US" sz="16000" dirty="0">
                <a:solidFill>
                  <a:schemeClr val="bg1"/>
                </a:solidFill>
                <a:latin typeface="MillerBanner Black" panose="02000504090000020003" pitchFamily="50" charset="0"/>
              </a:rPr>
              <a:t>for </a:t>
            </a:r>
            <a:r>
              <a:rPr lang="en-US" sz="16000" dirty="0">
                <a:solidFill>
                  <a:srgbClr val="92D050"/>
                </a:solidFill>
                <a:latin typeface="MillerBanner Black" panose="02000504090000020003" pitchFamily="50" charset="0"/>
              </a:rPr>
              <a:t>Cognitive Control </a:t>
            </a:r>
            <a:r>
              <a:rPr lang="en-US" sz="16000" dirty="0">
                <a:solidFill>
                  <a:schemeClr val="bg1"/>
                </a:solidFill>
                <a:latin typeface="MillerBanner Black" panose="02000504090000020003" pitchFamily="50" charset="0"/>
              </a:rPr>
              <a:t>Based on Psychometric Choice Theory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DD4DF37-80DD-49FC-8002-1559E35B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84889" y="225746"/>
            <a:ext cx="5716435" cy="10383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A056F8-BC27-4DCD-B15C-FA94A7DA881D}"/>
              </a:ext>
            </a:extLst>
          </p:cNvPr>
          <p:cNvSpPr txBox="1"/>
          <p:nvPr/>
        </p:nvSpPr>
        <p:spPr>
          <a:xfrm>
            <a:off x="449792" y="801780"/>
            <a:ext cx="9518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31092D"/>
                </a:solidFill>
                <a:latin typeface="MillerBanner Black" panose="02000504090000020003" pitchFamily="50" charset="0"/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98A35-9306-4E6A-8713-5AA6CAD12EE9}"/>
              </a:ext>
            </a:extLst>
          </p:cNvPr>
          <p:cNvSpPr txBox="1"/>
          <p:nvPr/>
        </p:nvSpPr>
        <p:spPr>
          <a:xfrm>
            <a:off x="258671" y="19127344"/>
            <a:ext cx="14298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31092D"/>
                </a:solidFill>
                <a:latin typeface="MillerBanner Black" panose="02000504090000020003" pitchFamily="50" charset="0"/>
              </a:rPr>
              <a:t>Result: </a:t>
            </a:r>
            <a:r>
              <a:rPr lang="en-US" sz="3600" dirty="0">
                <a:solidFill>
                  <a:srgbClr val="31092D"/>
                </a:solidFill>
                <a:latin typeface="MillerBanner Black" panose="02000504090000020003" pitchFamily="50" charset="0"/>
              </a:rPr>
              <a:t>our measure (K) correlates the strongest with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1EEA0-C816-434F-9E46-71E646368705}"/>
              </a:ext>
            </a:extLst>
          </p:cNvPr>
          <p:cNvSpPr txBox="1"/>
          <p:nvPr/>
        </p:nvSpPr>
        <p:spPr>
          <a:xfrm>
            <a:off x="19613756" y="28865150"/>
            <a:ext cx="9498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Rift Soft Light" panose="00000400000000000000" pitchFamily="50" charset="0"/>
              </a:rPr>
              <a:t>Huang Ham (University of Pennsylvania), </a:t>
            </a:r>
          </a:p>
          <a:p>
            <a:pPr algn="r"/>
            <a:r>
              <a:rPr lang="en-US" sz="3600" dirty="0">
                <a:latin typeface="Rift Soft Light" panose="00000400000000000000" pitchFamily="50" charset="0"/>
              </a:rPr>
              <a:t>Ivan </a:t>
            </a:r>
            <a:r>
              <a:rPr lang="en-US" sz="3600" dirty="0" err="1">
                <a:latin typeface="Rift Soft Light" panose="00000400000000000000" pitchFamily="50" charset="0"/>
              </a:rPr>
              <a:t>Grahek</a:t>
            </a:r>
            <a:r>
              <a:rPr lang="en-US" sz="3600" dirty="0">
                <a:latin typeface="Rift Soft Light" panose="00000400000000000000" pitchFamily="50" charset="0"/>
              </a:rPr>
              <a:t> (Brown University), </a:t>
            </a:r>
          </a:p>
          <a:p>
            <a:pPr algn="r"/>
            <a:r>
              <a:rPr lang="en-US" sz="3600" dirty="0">
                <a:latin typeface="Rift Soft Light" panose="00000400000000000000" pitchFamily="50" charset="0"/>
              </a:rPr>
              <a:t>Laura A. Bustamante (Princeton University), Nathaniel </a:t>
            </a:r>
            <a:r>
              <a:rPr lang="en-US" sz="3600" dirty="0" err="1">
                <a:latin typeface="Rift Soft Light" panose="00000400000000000000" pitchFamily="50" charset="0"/>
              </a:rPr>
              <a:t>Daw</a:t>
            </a:r>
            <a:r>
              <a:rPr lang="en-US" sz="3600" dirty="0">
                <a:latin typeface="Rift Soft Light" panose="00000400000000000000" pitchFamily="50" charset="0"/>
              </a:rPr>
              <a:t> (Princeton University),  </a:t>
            </a:r>
          </a:p>
          <a:p>
            <a:pPr algn="r"/>
            <a:r>
              <a:rPr lang="en-US" sz="3600" dirty="0">
                <a:latin typeface="Rift Soft Light" panose="00000400000000000000" pitchFamily="50" charset="0"/>
              </a:rPr>
              <a:t>Andrew Caplin (New York University) &amp; </a:t>
            </a:r>
          </a:p>
          <a:p>
            <a:pPr algn="r"/>
            <a:r>
              <a:rPr lang="en-US" sz="3600" dirty="0">
                <a:latin typeface="Rift Soft Light" panose="00000400000000000000" pitchFamily="50" charset="0"/>
              </a:rPr>
              <a:t>Sebastian </a:t>
            </a:r>
            <a:r>
              <a:rPr lang="en-US" sz="3600" dirty="0" err="1">
                <a:latin typeface="Rift Soft Light" panose="00000400000000000000" pitchFamily="50" charset="0"/>
              </a:rPr>
              <a:t>Musslick</a:t>
            </a:r>
            <a:r>
              <a:rPr lang="en-US" sz="3600" dirty="0">
                <a:latin typeface="Rift Soft Light" panose="00000400000000000000" pitchFamily="50" charset="0"/>
              </a:rPr>
              <a:t> (Brown University)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FFB07-8DE4-4252-A036-536551FF354E}"/>
              </a:ext>
            </a:extLst>
          </p:cNvPr>
          <p:cNvSpPr txBox="1"/>
          <p:nvPr/>
        </p:nvSpPr>
        <p:spPr>
          <a:xfrm>
            <a:off x="449792" y="2305553"/>
            <a:ext cx="13814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Cognitive Control Capacity: </a:t>
            </a:r>
            <a:r>
              <a:rPr lang="en-US" sz="3200" dirty="0"/>
              <a:t>ability to guide information processing in the service of a task while ignoring distractors.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Problem: </a:t>
            </a:r>
            <a:r>
              <a:rPr lang="en-US" sz="3200" dirty="0"/>
              <a:t>existing task performance measures of cognitive control capacity are </a:t>
            </a:r>
            <a:r>
              <a:rPr lang="en-US" sz="3200" b="1" dirty="0"/>
              <a:t>poorly correlated </a:t>
            </a:r>
            <a:r>
              <a:rPr lang="en-US" sz="3200" dirty="0"/>
              <a:t>with each other</a:t>
            </a:r>
            <a:r>
              <a:rPr lang="en-US" sz="3200" baseline="30000" dirty="0"/>
              <a:t>1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Hypothesis: </a:t>
            </a:r>
            <a:r>
              <a:rPr lang="en-US" sz="3200" dirty="0"/>
              <a:t>these measures are confounded between </a:t>
            </a:r>
            <a:r>
              <a:rPr lang="en-US" sz="3200" b="1" dirty="0"/>
              <a:t>capacity</a:t>
            </a:r>
            <a:r>
              <a:rPr lang="en-US" sz="3200" dirty="0"/>
              <a:t> and </a:t>
            </a:r>
            <a:r>
              <a:rPr lang="en-US" sz="3200" b="1" dirty="0"/>
              <a:t>willingness</a:t>
            </a:r>
            <a:r>
              <a:rPr lang="en-US" sz="3200" dirty="0"/>
              <a:t> of exerting cognitive control</a:t>
            </a:r>
            <a:r>
              <a:rPr lang="en-US" sz="3200" baseline="30000" dirty="0"/>
              <a:t>2</a:t>
            </a:r>
            <a:r>
              <a:rPr lang="en-US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Example traditional measure: </a:t>
            </a:r>
            <a:r>
              <a:rPr lang="en-US" sz="3200" b="1" dirty="0"/>
              <a:t>Congruency Effect </a:t>
            </a:r>
            <a:r>
              <a:rPr lang="en-US" sz="3200" dirty="0"/>
              <a:t>(difference in accuracy between incongruent and congruent trials)</a:t>
            </a:r>
          </a:p>
          <a:p>
            <a:pPr marL="800100" lvl="1" indent="-342900">
              <a:buFont typeface="+mj-lt"/>
              <a:buAutoNum type="arabicPeriod"/>
            </a:pPr>
            <a:endParaRPr lang="en-US" sz="3200" dirty="0"/>
          </a:p>
          <a:p>
            <a:endParaRPr lang="en-US" sz="32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F1A311-7EEA-4AAC-B71B-E1ECC016BD88}"/>
              </a:ext>
            </a:extLst>
          </p:cNvPr>
          <p:cNvGrpSpPr/>
          <p:nvPr/>
        </p:nvGrpSpPr>
        <p:grpSpPr>
          <a:xfrm>
            <a:off x="17302796" y="29382070"/>
            <a:ext cx="3238740" cy="2713630"/>
            <a:chOff x="20817015" y="29440994"/>
            <a:chExt cx="3238740" cy="2713630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135AA4A1-3E8C-45A7-A496-BCA6E3F59FD3}"/>
                </a:ext>
              </a:extLst>
            </p:cNvPr>
            <p:cNvSpPr/>
            <p:nvPr/>
          </p:nvSpPr>
          <p:spPr>
            <a:xfrm rot="16200000">
              <a:off x="21143159" y="29114850"/>
              <a:ext cx="2586451" cy="3238740"/>
            </a:xfrm>
            <a:prstGeom prst="round2SameRect">
              <a:avLst/>
            </a:prstGeom>
            <a:solidFill>
              <a:srgbClr val="310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DA6A10C-D63D-4D00-897F-87F7122F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867814" y="29620861"/>
              <a:ext cx="529537" cy="529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554669-98E2-4371-903E-F541C2EF354B}"/>
                </a:ext>
              </a:extLst>
            </p:cNvPr>
            <p:cNvSpPr txBox="1"/>
            <p:nvPr/>
          </p:nvSpPr>
          <p:spPr>
            <a:xfrm rot="5400000">
              <a:off x="20273133" y="31034289"/>
              <a:ext cx="17790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PrePrint</a:t>
              </a:r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04ED71A-761D-4452-B88E-C4683A3EE123}"/>
              </a:ext>
            </a:extLst>
          </p:cNvPr>
          <p:cNvSpPr/>
          <p:nvPr/>
        </p:nvSpPr>
        <p:spPr>
          <a:xfrm>
            <a:off x="610856" y="10680661"/>
            <a:ext cx="5372969" cy="4473613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Simulate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sets using a well-validated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computational model of cognitive control</a:t>
            </a:r>
            <a:r>
              <a:rPr lang="en-US" sz="3200" b="1" baseline="300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the amount of 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reward is varied from 0 to 10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A3A58F-3950-4532-A4F9-91D14ACD1771}"/>
              </a:ext>
            </a:extLst>
          </p:cNvPr>
          <p:cNvSpPr/>
          <p:nvPr/>
        </p:nvSpPr>
        <p:spPr>
          <a:xfrm>
            <a:off x="8285785" y="10637880"/>
            <a:ext cx="5459767" cy="455474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Calculate our measure for control capacity (K)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two traditional measures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the simulated data sets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004469-7FB8-45CE-AF5D-D358969C3768}"/>
              </a:ext>
            </a:extLst>
          </p:cNvPr>
          <p:cNvSpPr/>
          <p:nvPr/>
        </p:nvSpPr>
        <p:spPr>
          <a:xfrm>
            <a:off x="2111107" y="16401560"/>
            <a:ext cx="9887019" cy="2153121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159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ctr"/>
          <a:lstStyle/>
          <a:p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their strength of correlation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the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latent model parameters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we varied during simulation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Control Cost </a:t>
            </a:r>
            <a:r>
              <a:rPr lang="en-US" sz="3200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sz="3200" b="1" dirty="0">
                <a:solidFill>
                  <a:srgbClr val="3109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Control Efficacy</a:t>
            </a:r>
            <a:endParaRPr lang="en-US" sz="3200" dirty="0">
              <a:solidFill>
                <a:srgbClr val="3109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4EEC59-145D-4570-8AFF-910B5EBF4CBE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5983825" y="12915251"/>
            <a:ext cx="2301960" cy="2217"/>
          </a:xfrm>
          <a:prstGeom prst="straightConnector1">
            <a:avLst/>
          </a:prstGeom>
          <a:ln w="76200">
            <a:solidFill>
              <a:srgbClr val="3109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3B8EC06-022B-48F9-97EC-872DB06DF503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rot="5400000">
            <a:off x="8430674" y="13816565"/>
            <a:ext cx="1208938" cy="3961052"/>
          </a:xfrm>
          <a:prstGeom prst="bentConnector3">
            <a:avLst/>
          </a:prstGeom>
          <a:ln w="76200">
            <a:solidFill>
              <a:srgbClr val="3109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FF3E3AD9-12FC-A028-3520-3E21C0FF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0089" y="29530813"/>
            <a:ext cx="2418824" cy="22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135;p27">
            <a:extLst>
              <a:ext uri="{FF2B5EF4-FFF2-40B4-BE49-F238E27FC236}">
                <a16:creationId xmlns:a16="http://schemas.microsoft.com/office/drawing/2014/main" id="{193C9339-ABA9-39C8-8008-3567ADE441AA}"/>
              </a:ext>
            </a:extLst>
          </p:cNvPr>
          <p:cNvSpPr/>
          <p:nvPr/>
        </p:nvSpPr>
        <p:spPr>
          <a:xfrm>
            <a:off x="1167315" y="6853992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;p27">
            <a:extLst>
              <a:ext uri="{FF2B5EF4-FFF2-40B4-BE49-F238E27FC236}">
                <a16:creationId xmlns:a16="http://schemas.microsoft.com/office/drawing/2014/main" id="{8B4EEAC7-8BDE-1675-19FF-FC09D57E41A4}"/>
              </a:ext>
            </a:extLst>
          </p:cNvPr>
          <p:cNvSpPr txBox="1"/>
          <p:nvPr/>
        </p:nvSpPr>
        <p:spPr>
          <a:xfrm>
            <a:off x="1316965" y="7047192"/>
            <a:ext cx="100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Green</a:t>
            </a:r>
            <a:endParaRPr/>
          </a:p>
        </p:txBody>
      </p:sp>
      <p:sp>
        <p:nvSpPr>
          <p:cNvPr id="50" name="Google Shape;137;p27">
            <a:extLst>
              <a:ext uri="{FF2B5EF4-FFF2-40B4-BE49-F238E27FC236}">
                <a16:creationId xmlns:a16="http://schemas.microsoft.com/office/drawing/2014/main" id="{B0F5DB66-921C-C715-DE11-D468AB0B7161}"/>
              </a:ext>
            </a:extLst>
          </p:cNvPr>
          <p:cNvSpPr/>
          <p:nvPr/>
        </p:nvSpPr>
        <p:spPr>
          <a:xfrm>
            <a:off x="2177165" y="7181780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8;p27">
            <a:extLst>
              <a:ext uri="{FF2B5EF4-FFF2-40B4-BE49-F238E27FC236}">
                <a16:creationId xmlns:a16="http://schemas.microsoft.com/office/drawing/2014/main" id="{E799DBC0-EA6C-4918-D184-085ACDCAB390}"/>
              </a:ext>
            </a:extLst>
          </p:cNvPr>
          <p:cNvSpPr/>
          <p:nvPr/>
        </p:nvSpPr>
        <p:spPr>
          <a:xfrm>
            <a:off x="3251890" y="7539780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39;p27">
            <a:extLst>
              <a:ext uri="{FF2B5EF4-FFF2-40B4-BE49-F238E27FC236}">
                <a16:creationId xmlns:a16="http://schemas.microsoft.com/office/drawing/2014/main" id="{F2B974EC-DAD7-725A-1775-9F34AA644CA3}"/>
              </a:ext>
            </a:extLst>
          </p:cNvPr>
          <p:cNvSpPr txBox="1"/>
          <p:nvPr/>
        </p:nvSpPr>
        <p:spPr>
          <a:xfrm>
            <a:off x="3504340" y="7732980"/>
            <a:ext cx="65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</a:rPr>
              <a:t>Red</a:t>
            </a:r>
            <a:endParaRPr dirty="0"/>
          </a:p>
        </p:txBody>
      </p:sp>
      <p:sp>
        <p:nvSpPr>
          <p:cNvPr id="54" name="Google Shape;140;p27">
            <a:extLst>
              <a:ext uri="{FF2B5EF4-FFF2-40B4-BE49-F238E27FC236}">
                <a16:creationId xmlns:a16="http://schemas.microsoft.com/office/drawing/2014/main" id="{E6280AE3-7FCC-0794-41D3-C31A876F8DBA}"/>
              </a:ext>
            </a:extLst>
          </p:cNvPr>
          <p:cNvSpPr/>
          <p:nvPr/>
        </p:nvSpPr>
        <p:spPr>
          <a:xfrm>
            <a:off x="4326603" y="7867580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41;p27">
            <a:extLst>
              <a:ext uri="{FF2B5EF4-FFF2-40B4-BE49-F238E27FC236}">
                <a16:creationId xmlns:a16="http://schemas.microsoft.com/office/drawing/2014/main" id="{9DD1B616-E65F-355A-8B9B-4ED947C18F2B}"/>
              </a:ext>
            </a:extLst>
          </p:cNvPr>
          <p:cNvSpPr txBox="1"/>
          <p:nvPr/>
        </p:nvSpPr>
        <p:spPr>
          <a:xfrm>
            <a:off x="4579053" y="8060780"/>
            <a:ext cx="65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FF00"/>
                </a:solidFill>
              </a:rPr>
              <a:t>Red</a:t>
            </a:r>
            <a:endParaRPr dirty="0">
              <a:solidFill>
                <a:srgbClr val="00FF00"/>
              </a:solidFill>
            </a:endParaRPr>
          </a:p>
        </p:txBody>
      </p:sp>
      <p:sp>
        <p:nvSpPr>
          <p:cNvPr id="58" name="Google Shape;142;p27">
            <a:extLst>
              <a:ext uri="{FF2B5EF4-FFF2-40B4-BE49-F238E27FC236}">
                <a16:creationId xmlns:a16="http://schemas.microsoft.com/office/drawing/2014/main" id="{26E2F808-147D-89C1-3AA7-D836755DD3C0}"/>
              </a:ext>
            </a:extLst>
          </p:cNvPr>
          <p:cNvSpPr txBox="1"/>
          <p:nvPr/>
        </p:nvSpPr>
        <p:spPr>
          <a:xfrm>
            <a:off x="2326865" y="7374967"/>
            <a:ext cx="100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</a:rPr>
              <a:t>Green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60" name="Google Shape;143;p27">
            <a:extLst>
              <a:ext uri="{FF2B5EF4-FFF2-40B4-BE49-F238E27FC236}">
                <a16:creationId xmlns:a16="http://schemas.microsoft.com/office/drawing/2014/main" id="{8F2EA6D3-B126-8807-56C7-876F75A8A229}"/>
              </a:ext>
            </a:extLst>
          </p:cNvPr>
          <p:cNvCxnSpPr>
            <a:cxnSpLocks/>
          </p:cNvCxnSpPr>
          <p:nvPr/>
        </p:nvCxnSpPr>
        <p:spPr>
          <a:xfrm flipV="1">
            <a:off x="4396468" y="7082825"/>
            <a:ext cx="1371663" cy="6493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46;p27">
            <a:extLst>
              <a:ext uri="{FF2B5EF4-FFF2-40B4-BE49-F238E27FC236}">
                <a16:creationId xmlns:a16="http://schemas.microsoft.com/office/drawing/2014/main" id="{14782F4A-11DA-3C2A-0026-FBADEA095E91}"/>
              </a:ext>
            </a:extLst>
          </p:cNvPr>
          <p:cNvCxnSpPr>
            <a:cxnSpLocks/>
          </p:cNvCxnSpPr>
          <p:nvPr/>
        </p:nvCxnSpPr>
        <p:spPr>
          <a:xfrm>
            <a:off x="2326765" y="6906630"/>
            <a:ext cx="136370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47;p27">
            <a:extLst>
              <a:ext uri="{FF2B5EF4-FFF2-40B4-BE49-F238E27FC236}">
                <a16:creationId xmlns:a16="http://schemas.microsoft.com/office/drawing/2014/main" id="{EE66E95D-8717-524B-73CE-D5AC19906F13}"/>
              </a:ext>
            </a:extLst>
          </p:cNvPr>
          <p:cNvCxnSpPr>
            <a:cxnSpLocks/>
          </p:cNvCxnSpPr>
          <p:nvPr/>
        </p:nvCxnSpPr>
        <p:spPr>
          <a:xfrm>
            <a:off x="150708" y="486448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44;p27">
            <a:extLst>
              <a:ext uri="{FF2B5EF4-FFF2-40B4-BE49-F238E27FC236}">
                <a16:creationId xmlns:a16="http://schemas.microsoft.com/office/drawing/2014/main" id="{C39AC016-F659-A91A-1719-34EC695ACE87}"/>
              </a:ext>
            </a:extLst>
          </p:cNvPr>
          <p:cNvSpPr txBox="1"/>
          <p:nvPr/>
        </p:nvSpPr>
        <p:spPr>
          <a:xfrm>
            <a:off x="5604292" y="6672477"/>
            <a:ext cx="150477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Congruent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145;p27">
            <a:extLst>
              <a:ext uri="{FF2B5EF4-FFF2-40B4-BE49-F238E27FC236}">
                <a16:creationId xmlns:a16="http://schemas.microsoft.com/office/drawing/2014/main" id="{59D1AF6B-12FE-BFA5-2276-40B090E28874}"/>
              </a:ext>
            </a:extLst>
          </p:cNvPr>
          <p:cNvSpPr txBox="1"/>
          <p:nvPr/>
        </p:nvSpPr>
        <p:spPr>
          <a:xfrm>
            <a:off x="3676481" y="6651015"/>
            <a:ext cx="146981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Incongruent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148;p27">
            <a:extLst>
              <a:ext uri="{FF2B5EF4-FFF2-40B4-BE49-F238E27FC236}">
                <a16:creationId xmlns:a16="http://schemas.microsoft.com/office/drawing/2014/main" id="{0A4ACA6A-955A-6FDE-3209-17E4092DA247}"/>
              </a:ext>
            </a:extLst>
          </p:cNvPr>
          <p:cNvSpPr txBox="1"/>
          <p:nvPr/>
        </p:nvSpPr>
        <p:spPr>
          <a:xfrm>
            <a:off x="5133165" y="6358372"/>
            <a:ext cx="42412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endParaRPr sz="4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A59C40-AD92-B2F0-6A51-C7C07C6F0882}"/>
              </a:ext>
            </a:extLst>
          </p:cNvPr>
          <p:cNvSpPr txBox="1"/>
          <p:nvPr/>
        </p:nvSpPr>
        <p:spPr>
          <a:xfrm>
            <a:off x="14984400" y="11478798"/>
            <a:ext cx="9518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31092D"/>
                </a:solidFill>
                <a:latin typeface="MillerBanner Black" panose="02000504090000020003" pitchFamily="50" charset="0"/>
              </a:rPr>
              <a:t>Our Measure</a:t>
            </a:r>
            <a:r>
              <a:rPr lang="en-US" sz="6600" baseline="30000" dirty="0">
                <a:solidFill>
                  <a:srgbClr val="31092D"/>
                </a:solidFill>
                <a:latin typeface="MillerBanner Black" panose="02000504090000020003" pitchFamily="50" charset="0"/>
              </a:rPr>
              <a:t>4</a:t>
            </a:r>
          </a:p>
        </p:txBody>
      </p:sp>
      <p:pic>
        <p:nvPicPr>
          <p:cNvPr id="94" name="Google Shape;207;p33">
            <a:extLst>
              <a:ext uri="{FF2B5EF4-FFF2-40B4-BE49-F238E27FC236}">
                <a16:creationId xmlns:a16="http://schemas.microsoft.com/office/drawing/2014/main" id="{DFC68B7C-AFF4-C958-01F2-E927F64EC3C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97587" y="15653514"/>
            <a:ext cx="18121342" cy="12487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63FD1F8C-EE00-408D-7CBF-55CC89FF35AF}"/>
              </a:ext>
            </a:extLst>
          </p:cNvPr>
          <p:cNvSpPr txBox="1"/>
          <p:nvPr/>
        </p:nvSpPr>
        <p:spPr>
          <a:xfrm>
            <a:off x="281359" y="9112068"/>
            <a:ext cx="9518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31092D"/>
                </a:solidFill>
                <a:latin typeface="MillerBanner Black" panose="02000504090000020003" pitchFamily="50" charset="0"/>
              </a:rPr>
              <a:t>Methods</a:t>
            </a:r>
          </a:p>
        </p:txBody>
      </p:sp>
      <p:pic>
        <p:nvPicPr>
          <p:cNvPr id="171" name="Google Shape;254;p39">
            <a:extLst>
              <a:ext uri="{FF2B5EF4-FFF2-40B4-BE49-F238E27FC236}">
                <a16:creationId xmlns:a16="http://schemas.microsoft.com/office/drawing/2014/main" id="{F018B4FF-2E82-60F9-DDE5-6771748107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613" y="24805957"/>
            <a:ext cx="13883548" cy="723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265;p39">
            <a:extLst>
              <a:ext uri="{FF2B5EF4-FFF2-40B4-BE49-F238E27FC236}">
                <a16:creationId xmlns:a16="http://schemas.microsoft.com/office/drawing/2014/main" id="{16771503-D777-F6E9-1797-B113392A5712}"/>
              </a:ext>
            </a:extLst>
          </p:cNvPr>
          <p:cNvSpPr/>
          <p:nvPr/>
        </p:nvSpPr>
        <p:spPr>
          <a:xfrm>
            <a:off x="10290016" y="25386390"/>
            <a:ext cx="2591097" cy="4632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66;p39">
            <a:extLst>
              <a:ext uri="{FF2B5EF4-FFF2-40B4-BE49-F238E27FC236}">
                <a16:creationId xmlns:a16="http://schemas.microsoft.com/office/drawing/2014/main" id="{B1713C4E-FA40-3210-F8D3-C9FFD4F12791}"/>
              </a:ext>
            </a:extLst>
          </p:cNvPr>
          <p:cNvSpPr txBox="1"/>
          <p:nvPr/>
        </p:nvSpPr>
        <p:spPr>
          <a:xfrm>
            <a:off x="9654651" y="25386390"/>
            <a:ext cx="408236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roxima Nova"/>
                <a:ea typeface="Proxima Nova"/>
                <a:cs typeface="Proxima Nova"/>
                <a:sym typeface="Proxima Nova"/>
              </a:rPr>
              <a:t>performance on a separate task</a:t>
            </a:r>
            <a:endParaRPr sz="22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255;p39">
            <a:extLst>
              <a:ext uri="{FF2B5EF4-FFF2-40B4-BE49-F238E27FC236}">
                <a16:creationId xmlns:a16="http://schemas.microsoft.com/office/drawing/2014/main" id="{47F60358-09BF-2445-BEF8-9055036E2AC9}"/>
              </a:ext>
            </a:extLst>
          </p:cNvPr>
          <p:cNvSpPr/>
          <p:nvPr/>
        </p:nvSpPr>
        <p:spPr>
          <a:xfrm>
            <a:off x="1618203" y="31614562"/>
            <a:ext cx="11973106" cy="48113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257;p39">
            <a:extLst>
              <a:ext uri="{FF2B5EF4-FFF2-40B4-BE49-F238E27FC236}">
                <a16:creationId xmlns:a16="http://schemas.microsoft.com/office/drawing/2014/main" id="{61389C48-91B4-0A15-D3A2-EC19F3DDC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3023" y="31735666"/>
            <a:ext cx="1362133" cy="720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 dirty="0"/>
              <a:t>Mean Congruency effect</a:t>
            </a:r>
            <a:endParaRPr sz="1800" dirty="0"/>
          </a:p>
        </p:txBody>
      </p:sp>
      <p:sp>
        <p:nvSpPr>
          <p:cNvPr id="177" name="Google Shape;258;p39">
            <a:extLst>
              <a:ext uri="{FF2B5EF4-FFF2-40B4-BE49-F238E27FC236}">
                <a16:creationId xmlns:a16="http://schemas.microsoft.com/office/drawing/2014/main" id="{487BAC48-8566-8AF5-EE61-967C7BD471E9}"/>
              </a:ext>
            </a:extLst>
          </p:cNvPr>
          <p:cNvSpPr txBox="1"/>
          <p:nvPr/>
        </p:nvSpPr>
        <p:spPr>
          <a:xfrm>
            <a:off x="4452825" y="31614562"/>
            <a:ext cx="8924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K(10)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259;p39">
            <a:extLst>
              <a:ext uri="{FF2B5EF4-FFF2-40B4-BE49-F238E27FC236}">
                <a16:creationId xmlns:a16="http://schemas.microsoft.com/office/drawing/2014/main" id="{C76627A9-A429-C350-83AF-B9A2A3823BBB}"/>
              </a:ext>
            </a:extLst>
          </p:cNvPr>
          <p:cNvSpPr txBox="1">
            <a:spLocks/>
          </p:cNvSpPr>
          <p:nvPr/>
        </p:nvSpPr>
        <p:spPr>
          <a:xfrm>
            <a:off x="1747065" y="31428791"/>
            <a:ext cx="1303001" cy="8526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1800" dirty="0"/>
              <a:t>Congruency effect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ACB27DD-644E-ED4D-00D0-CEB0D7B75375}"/>
              </a:ext>
            </a:extLst>
          </p:cNvPr>
          <p:cNvSpPr txBox="1"/>
          <p:nvPr/>
        </p:nvSpPr>
        <p:spPr>
          <a:xfrm>
            <a:off x="281359" y="20555438"/>
            <a:ext cx="142980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Control Cost: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 model parameter capturing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how much addition cost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is imposed by exerting each additional unit of cognitive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Control Efficacy: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 model parameter capturing for each additional unit of cognitive control,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how much improvement of task </a:t>
            </a:r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performance </a:t>
            </a:r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Performance on a separate task: the congruency effect calculated on a separate set of simulated data which was not used to calculate our candidate measures. 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04AB274C-F693-08B2-7839-127E49480511}"/>
              </a:ext>
            </a:extLst>
          </p:cNvPr>
          <p:cNvSpPr txBox="1"/>
          <p:nvPr/>
        </p:nvSpPr>
        <p:spPr>
          <a:xfrm>
            <a:off x="32762664" y="28865150"/>
            <a:ext cx="15328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P. S. Whitehead, G. A. Brewer, and C. </a:t>
            </a:r>
            <a:r>
              <a:rPr lang="en-US" sz="2400" dirty="0" err="1"/>
              <a:t>Blais</a:t>
            </a:r>
            <a:r>
              <a:rPr lang="en-US" sz="2400" dirty="0"/>
              <a:t>. Are cognitive control processes reliable? </a:t>
            </a:r>
            <a:r>
              <a:rPr lang="en-US" sz="2400" i="1" dirty="0"/>
              <a:t>Journal of experimental psychology: learning, memory, and cognition</a:t>
            </a:r>
            <a:r>
              <a:rPr lang="en-US" sz="2400" dirty="0"/>
              <a:t>, 45(5):765, 2019.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S. </a:t>
            </a:r>
            <a:r>
              <a:rPr lang="en-US" sz="2400" dirty="0" err="1"/>
              <a:t>Musslick</a:t>
            </a:r>
            <a:r>
              <a:rPr lang="en-US" sz="2400" dirty="0"/>
              <a:t>, J. D. Cohen, and A. </a:t>
            </a:r>
            <a:r>
              <a:rPr lang="en-US" sz="2400" dirty="0" err="1"/>
              <a:t>Shenhav</a:t>
            </a:r>
            <a:r>
              <a:rPr lang="en-US" sz="2400" dirty="0"/>
              <a:t>. Decomposing individual differences in cognitive control: a model-based approach. </a:t>
            </a:r>
            <a:r>
              <a:rPr lang="en-US" sz="2400" i="1" dirty="0"/>
              <a:t>In Proceedings of the 41st Annual Meeting of the Cognitive Science Society. Cognitive Science Society, Montreal, CA</a:t>
            </a:r>
            <a:r>
              <a:rPr lang="en-US" sz="2400" dirty="0"/>
              <a:t>, pages 2427–2433, 2019.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A. </a:t>
            </a:r>
            <a:r>
              <a:rPr lang="en-US" sz="2400" dirty="0" err="1"/>
              <a:t>Shenhav</a:t>
            </a:r>
            <a:r>
              <a:rPr lang="en-US" sz="2400" dirty="0"/>
              <a:t>, M. M. </a:t>
            </a:r>
            <a:r>
              <a:rPr lang="en-US" sz="2400" dirty="0" err="1"/>
              <a:t>Botvinick</a:t>
            </a:r>
            <a:r>
              <a:rPr lang="en-US" sz="2400" dirty="0"/>
              <a:t>, and J. D. Cohen. The expected value of control: an integrative theory of anterior cingulate cortex function. </a:t>
            </a:r>
            <a:r>
              <a:rPr lang="en-US" sz="2400" i="1" dirty="0"/>
              <a:t>Neuron</a:t>
            </a:r>
            <a:r>
              <a:rPr lang="en-US" sz="2400" dirty="0"/>
              <a:t>, 79(2):217–240, 2013.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A. Caplin, D. Csaba, J. Leahy, and O. Nov. Rational inattention, competitive supply, and psychometrics. </a:t>
            </a:r>
            <a:r>
              <a:rPr lang="en-US" sz="2400" i="1" dirty="0"/>
              <a:t>The Quarterly Journal of Economics</a:t>
            </a:r>
            <a:r>
              <a:rPr lang="en-US" sz="2400" dirty="0"/>
              <a:t>, 135(3):1681–1724, 2020.</a:t>
            </a:r>
            <a:endParaRPr lang="en-US" sz="2400" dirty="0">
              <a:latin typeface="Rift Soft Light" panose="000004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06CD3-7B59-6668-AD4A-48C7EFF21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046" y="15653777"/>
            <a:ext cx="18498618" cy="12487919"/>
          </a:xfrm>
          <a:prstGeom prst="rect">
            <a:avLst/>
          </a:prstGeom>
        </p:spPr>
      </p:pic>
      <p:sp>
        <p:nvSpPr>
          <p:cNvPr id="102" name="Google Shape;135;p27">
            <a:extLst>
              <a:ext uri="{FF2B5EF4-FFF2-40B4-BE49-F238E27FC236}">
                <a16:creationId xmlns:a16="http://schemas.microsoft.com/office/drawing/2014/main" id="{CDC519ED-9D16-9F1D-54BC-6A922D7F1A3A}"/>
              </a:ext>
            </a:extLst>
          </p:cNvPr>
          <p:cNvSpPr/>
          <p:nvPr/>
        </p:nvSpPr>
        <p:spPr>
          <a:xfrm>
            <a:off x="7780850" y="6926265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36;p27">
            <a:extLst>
              <a:ext uri="{FF2B5EF4-FFF2-40B4-BE49-F238E27FC236}">
                <a16:creationId xmlns:a16="http://schemas.microsoft.com/office/drawing/2014/main" id="{2F0F2020-8A59-9CFD-C22B-3CF9A4DD762F}"/>
              </a:ext>
            </a:extLst>
          </p:cNvPr>
          <p:cNvSpPr txBox="1"/>
          <p:nvPr/>
        </p:nvSpPr>
        <p:spPr>
          <a:xfrm>
            <a:off x="7930500" y="7119465"/>
            <a:ext cx="100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&gt;&gt;&lt;&gt;&gt;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" name="Google Shape;137;p27">
            <a:extLst>
              <a:ext uri="{FF2B5EF4-FFF2-40B4-BE49-F238E27FC236}">
                <a16:creationId xmlns:a16="http://schemas.microsoft.com/office/drawing/2014/main" id="{8120ED7C-B6DB-13E8-9403-F16813262EA0}"/>
              </a:ext>
            </a:extLst>
          </p:cNvPr>
          <p:cNvSpPr/>
          <p:nvPr/>
        </p:nvSpPr>
        <p:spPr>
          <a:xfrm>
            <a:off x="8790700" y="7254053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38;p27">
            <a:extLst>
              <a:ext uri="{FF2B5EF4-FFF2-40B4-BE49-F238E27FC236}">
                <a16:creationId xmlns:a16="http://schemas.microsoft.com/office/drawing/2014/main" id="{630CFC27-5505-8C8B-38BD-E15DAA3CBCF3}"/>
              </a:ext>
            </a:extLst>
          </p:cNvPr>
          <p:cNvSpPr/>
          <p:nvPr/>
        </p:nvSpPr>
        <p:spPr>
          <a:xfrm>
            <a:off x="9865425" y="7612053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39;p27">
            <a:extLst>
              <a:ext uri="{FF2B5EF4-FFF2-40B4-BE49-F238E27FC236}">
                <a16:creationId xmlns:a16="http://schemas.microsoft.com/office/drawing/2014/main" id="{DA5A4AF2-C072-A237-0C2C-A5EE5A8A8D12}"/>
              </a:ext>
            </a:extLst>
          </p:cNvPr>
          <p:cNvSpPr txBox="1"/>
          <p:nvPr/>
        </p:nvSpPr>
        <p:spPr>
          <a:xfrm>
            <a:off x="10061803" y="7805347"/>
            <a:ext cx="83009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&lt;&lt;&lt;&lt;&lt;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0" name="Google Shape;140;p27">
            <a:extLst>
              <a:ext uri="{FF2B5EF4-FFF2-40B4-BE49-F238E27FC236}">
                <a16:creationId xmlns:a16="http://schemas.microsoft.com/office/drawing/2014/main" id="{D582EA1B-E014-2B34-40F1-711D9E514D42}"/>
              </a:ext>
            </a:extLst>
          </p:cNvPr>
          <p:cNvSpPr/>
          <p:nvPr/>
        </p:nvSpPr>
        <p:spPr>
          <a:xfrm>
            <a:off x="10940138" y="7939853"/>
            <a:ext cx="1159500" cy="87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41;p27">
            <a:extLst>
              <a:ext uri="{FF2B5EF4-FFF2-40B4-BE49-F238E27FC236}">
                <a16:creationId xmlns:a16="http://schemas.microsoft.com/office/drawing/2014/main" id="{3FAC7547-32E4-8975-D237-8AF2EF3A8694}"/>
              </a:ext>
            </a:extLst>
          </p:cNvPr>
          <p:cNvSpPr txBox="1"/>
          <p:nvPr/>
        </p:nvSpPr>
        <p:spPr>
          <a:xfrm>
            <a:off x="11088273" y="8133053"/>
            <a:ext cx="90336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&lt;&lt;&gt;&lt;&lt;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2" name="Google Shape;142;p27">
            <a:extLst>
              <a:ext uri="{FF2B5EF4-FFF2-40B4-BE49-F238E27FC236}">
                <a16:creationId xmlns:a16="http://schemas.microsoft.com/office/drawing/2014/main" id="{B2EEC03E-EA7D-052B-FD7E-5790C4F24599}"/>
              </a:ext>
            </a:extLst>
          </p:cNvPr>
          <p:cNvSpPr txBox="1"/>
          <p:nvPr/>
        </p:nvSpPr>
        <p:spPr>
          <a:xfrm>
            <a:off x="8940400" y="7447240"/>
            <a:ext cx="100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</a:rPr>
              <a:t>&gt;&gt;&gt;&gt;&gt;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3" name="Google Shape;143;p27">
            <a:extLst>
              <a:ext uri="{FF2B5EF4-FFF2-40B4-BE49-F238E27FC236}">
                <a16:creationId xmlns:a16="http://schemas.microsoft.com/office/drawing/2014/main" id="{E75584DC-86D4-6A2F-1D65-40793417B5BB}"/>
              </a:ext>
            </a:extLst>
          </p:cNvPr>
          <p:cNvCxnSpPr>
            <a:cxnSpLocks/>
          </p:cNvCxnSpPr>
          <p:nvPr/>
        </p:nvCxnSpPr>
        <p:spPr>
          <a:xfrm flipV="1">
            <a:off x="11010003" y="7155098"/>
            <a:ext cx="1371663" cy="6493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46;p27">
            <a:extLst>
              <a:ext uri="{FF2B5EF4-FFF2-40B4-BE49-F238E27FC236}">
                <a16:creationId xmlns:a16="http://schemas.microsoft.com/office/drawing/2014/main" id="{4EC9A0D5-D88F-FBCE-C0AD-BBB7F88D6122}"/>
              </a:ext>
            </a:extLst>
          </p:cNvPr>
          <p:cNvCxnSpPr>
            <a:cxnSpLocks/>
          </p:cNvCxnSpPr>
          <p:nvPr/>
        </p:nvCxnSpPr>
        <p:spPr>
          <a:xfrm>
            <a:off x="8940300" y="6978903"/>
            <a:ext cx="136370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47;p27">
            <a:extLst>
              <a:ext uri="{FF2B5EF4-FFF2-40B4-BE49-F238E27FC236}">
                <a16:creationId xmlns:a16="http://schemas.microsoft.com/office/drawing/2014/main" id="{FF76D511-2944-B14C-B7B0-AA3E20F86E73}"/>
              </a:ext>
            </a:extLst>
          </p:cNvPr>
          <p:cNvCxnSpPr>
            <a:cxnSpLocks/>
          </p:cNvCxnSpPr>
          <p:nvPr/>
        </p:nvCxnSpPr>
        <p:spPr>
          <a:xfrm>
            <a:off x="6519447" y="73390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44;p27">
            <a:extLst>
              <a:ext uri="{FF2B5EF4-FFF2-40B4-BE49-F238E27FC236}">
                <a16:creationId xmlns:a16="http://schemas.microsoft.com/office/drawing/2014/main" id="{3B953700-B191-1958-CEF9-75A0AE0B39F1}"/>
              </a:ext>
            </a:extLst>
          </p:cNvPr>
          <p:cNvSpPr txBox="1"/>
          <p:nvPr/>
        </p:nvSpPr>
        <p:spPr>
          <a:xfrm>
            <a:off x="12217827" y="6744750"/>
            <a:ext cx="150477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Congruent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45;p27">
            <a:extLst>
              <a:ext uri="{FF2B5EF4-FFF2-40B4-BE49-F238E27FC236}">
                <a16:creationId xmlns:a16="http://schemas.microsoft.com/office/drawing/2014/main" id="{83526057-C31F-E76C-0290-E07ADB4B9E45}"/>
              </a:ext>
            </a:extLst>
          </p:cNvPr>
          <p:cNvSpPr txBox="1"/>
          <p:nvPr/>
        </p:nvSpPr>
        <p:spPr>
          <a:xfrm>
            <a:off x="10290016" y="6723288"/>
            <a:ext cx="146981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Incongruent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48;p27">
            <a:extLst>
              <a:ext uri="{FF2B5EF4-FFF2-40B4-BE49-F238E27FC236}">
                <a16:creationId xmlns:a16="http://schemas.microsoft.com/office/drawing/2014/main" id="{BE242F26-CCB4-6356-D298-C6768CC8EA7D}"/>
              </a:ext>
            </a:extLst>
          </p:cNvPr>
          <p:cNvSpPr txBox="1"/>
          <p:nvPr/>
        </p:nvSpPr>
        <p:spPr>
          <a:xfrm>
            <a:off x="11767181" y="6442466"/>
            <a:ext cx="424122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endParaRPr sz="4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D858AC-23E9-B587-2455-B2457967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400" y="12596735"/>
            <a:ext cx="33830302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53E2EAF-1CFD-2FDE-9C50-7B5F709C5A55}"/>
              </a:ext>
            </a:extLst>
          </p:cNvPr>
          <p:cNvSpPr txBox="1"/>
          <p:nvPr/>
        </p:nvSpPr>
        <p:spPr>
          <a:xfrm>
            <a:off x="25628311" y="11604168"/>
            <a:ext cx="2984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Utility for the task where reward = 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90A3ED-2320-C5A3-F20E-D7B5CDD5977D}"/>
              </a:ext>
            </a:extLst>
          </p:cNvPr>
          <p:cNvSpPr txBox="1"/>
          <p:nvPr/>
        </p:nvSpPr>
        <p:spPr>
          <a:xfrm>
            <a:off x="29962891" y="11604168"/>
            <a:ext cx="4041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Choice frequency in the task where reward = 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4C2FEF-A4A9-CC40-5DCD-060D0E4AA221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26117550" y="12619831"/>
            <a:ext cx="1002871" cy="58324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FE3A5F-6F5B-0C86-F487-06E712EFAEBA}"/>
              </a:ext>
            </a:extLst>
          </p:cNvPr>
          <p:cNvCxnSpPr>
            <a:cxnSpLocks/>
          </p:cNvCxnSpPr>
          <p:nvPr/>
        </p:nvCxnSpPr>
        <p:spPr>
          <a:xfrm flipH="1">
            <a:off x="29787735" y="12677279"/>
            <a:ext cx="1991657" cy="7320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BE3BA0D-BDB1-2C4A-E559-A0A8886D23CA}"/>
              </a:ext>
            </a:extLst>
          </p:cNvPr>
          <p:cNvCxnSpPr>
            <a:cxnSpLocks/>
          </p:cNvCxnSpPr>
          <p:nvPr/>
        </p:nvCxnSpPr>
        <p:spPr>
          <a:xfrm flipH="1">
            <a:off x="15448214" y="12586794"/>
            <a:ext cx="1991657" cy="7320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257;p39">
            <a:extLst>
              <a:ext uri="{FF2B5EF4-FFF2-40B4-BE49-F238E27FC236}">
                <a16:creationId xmlns:a16="http://schemas.microsoft.com/office/drawing/2014/main" id="{33E82D8D-48AC-D249-4392-F331D9A72F8B}"/>
              </a:ext>
            </a:extLst>
          </p:cNvPr>
          <p:cNvSpPr txBox="1">
            <a:spLocks/>
          </p:cNvSpPr>
          <p:nvPr/>
        </p:nvSpPr>
        <p:spPr>
          <a:xfrm>
            <a:off x="7205370" y="31735666"/>
            <a:ext cx="1362133" cy="7200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1800"/>
              <a:t>Mean Congruency effect</a:t>
            </a:r>
            <a:endParaRPr lang="en-US" sz="1800" dirty="0"/>
          </a:p>
        </p:txBody>
      </p:sp>
      <p:sp>
        <p:nvSpPr>
          <p:cNvPr id="81" name="Google Shape;258;p39">
            <a:extLst>
              <a:ext uri="{FF2B5EF4-FFF2-40B4-BE49-F238E27FC236}">
                <a16:creationId xmlns:a16="http://schemas.microsoft.com/office/drawing/2014/main" id="{027AF78A-1AEC-ECF3-0F27-A867B2C3C2F4}"/>
              </a:ext>
            </a:extLst>
          </p:cNvPr>
          <p:cNvSpPr txBox="1"/>
          <p:nvPr/>
        </p:nvSpPr>
        <p:spPr>
          <a:xfrm>
            <a:off x="8545172" y="31614562"/>
            <a:ext cx="8924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K(10)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259;p39">
            <a:extLst>
              <a:ext uri="{FF2B5EF4-FFF2-40B4-BE49-F238E27FC236}">
                <a16:creationId xmlns:a16="http://schemas.microsoft.com/office/drawing/2014/main" id="{6B0040E2-7949-3952-B0F9-5F308CA6B368}"/>
              </a:ext>
            </a:extLst>
          </p:cNvPr>
          <p:cNvSpPr txBox="1">
            <a:spLocks/>
          </p:cNvSpPr>
          <p:nvPr/>
        </p:nvSpPr>
        <p:spPr>
          <a:xfrm>
            <a:off x="5839412" y="31428791"/>
            <a:ext cx="1303001" cy="8526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1800" dirty="0"/>
              <a:t>Congruency effect</a:t>
            </a:r>
          </a:p>
        </p:txBody>
      </p:sp>
      <p:sp>
        <p:nvSpPr>
          <p:cNvPr id="83" name="Google Shape;257;p39">
            <a:extLst>
              <a:ext uri="{FF2B5EF4-FFF2-40B4-BE49-F238E27FC236}">
                <a16:creationId xmlns:a16="http://schemas.microsoft.com/office/drawing/2014/main" id="{65827AFB-1D16-F4B3-4578-07FFB2F27C17}"/>
              </a:ext>
            </a:extLst>
          </p:cNvPr>
          <p:cNvSpPr txBox="1">
            <a:spLocks/>
          </p:cNvSpPr>
          <p:nvPr/>
        </p:nvSpPr>
        <p:spPr>
          <a:xfrm>
            <a:off x="11265500" y="31735666"/>
            <a:ext cx="1362133" cy="7200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1800"/>
              <a:t>Mean Congruency effect</a:t>
            </a:r>
            <a:endParaRPr lang="en-US" sz="1800" dirty="0"/>
          </a:p>
        </p:txBody>
      </p:sp>
      <p:sp>
        <p:nvSpPr>
          <p:cNvPr id="84" name="Google Shape;258;p39">
            <a:extLst>
              <a:ext uri="{FF2B5EF4-FFF2-40B4-BE49-F238E27FC236}">
                <a16:creationId xmlns:a16="http://schemas.microsoft.com/office/drawing/2014/main" id="{A467E6A1-6D71-DCB2-DFBD-17067E11D269}"/>
              </a:ext>
            </a:extLst>
          </p:cNvPr>
          <p:cNvSpPr txBox="1"/>
          <p:nvPr/>
        </p:nvSpPr>
        <p:spPr>
          <a:xfrm>
            <a:off x="12605302" y="31614562"/>
            <a:ext cx="8924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roxima Nova"/>
                <a:ea typeface="Proxima Nova"/>
                <a:cs typeface="Proxima Nova"/>
                <a:sym typeface="Proxima Nova"/>
              </a:rPr>
              <a:t>K(10)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259;p39">
            <a:extLst>
              <a:ext uri="{FF2B5EF4-FFF2-40B4-BE49-F238E27FC236}">
                <a16:creationId xmlns:a16="http://schemas.microsoft.com/office/drawing/2014/main" id="{511ACFDA-DA24-C567-829F-F88EF6913581}"/>
              </a:ext>
            </a:extLst>
          </p:cNvPr>
          <p:cNvSpPr txBox="1">
            <a:spLocks/>
          </p:cNvSpPr>
          <p:nvPr/>
        </p:nvSpPr>
        <p:spPr>
          <a:xfrm>
            <a:off x="9899542" y="31428791"/>
            <a:ext cx="1303001" cy="8526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1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990"/>
            </a:pPr>
            <a:r>
              <a:rPr lang="en-US" sz="1800" dirty="0"/>
              <a:t>Congruency effect</a:t>
            </a:r>
          </a:p>
        </p:txBody>
      </p:sp>
    </p:spTree>
    <p:extLst>
      <p:ext uri="{BB962C8B-B14F-4D97-AF65-F5344CB8AC3E}">
        <p14:creationId xmlns:p14="http://schemas.microsoft.com/office/powerpoint/2010/main" val="101539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{E5CCAF6D-F144-5D40-A675-B1DA7DE12943}tf10001120</Template>
  <TotalTime>11128</TotalTime>
  <Words>504</Words>
  <Application>Microsoft Macintosh PowerPoint</Application>
  <PresentationFormat>Custom</PresentationFormat>
  <Paragraphs>51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Calibri Light</vt:lpstr>
      <vt:lpstr>Rift Soft Light</vt:lpstr>
      <vt:lpstr>Segoe UI Semibold</vt:lpstr>
      <vt:lpstr>MillerBanner Black</vt:lpstr>
      <vt:lpstr>Calibri</vt:lpstr>
      <vt:lpstr>Proxima Nova</vt:lpstr>
      <vt:lpstr>Segoe UI</vt:lpstr>
      <vt:lpstr>Arial</vt:lpstr>
      <vt:lpstr>Office Theme</vt:lpstr>
      <vt:lpstr>Mean Congruency effect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黄 泓皓</cp:lastModifiedBy>
  <cp:revision>182</cp:revision>
  <dcterms:created xsi:type="dcterms:W3CDTF">2019-07-02T13:39:34Z</dcterms:created>
  <dcterms:modified xsi:type="dcterms:W3CDTF">2022-06-15T20:42:18Z</dcterms:modified>
</cp:coreProperties>
</file>